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71" r:id="rId4"/>
    <p:sldId id="275" r:id="rId5"/>
    <p:sldId id="276" r:id="rId6"/>
    <p:sldId id="263" r:id="rId7"/>
  </p:sldIdLst>
  <p:sldSz cx="12192000" cy="6858000"/>
  <p:notesSz cx="6858000" cy="9144000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llkommen" id="{E75E278A-FF0E-49A4-B170-79828D63BBAD}">
          <p14:sldIdLst>
            <p14:sldId id="256"/>
          </p14:sldIdLst>
        </p14:section>
        <p14:section name="Entwerfen, mit Anmerkungen versehen, zusammenarbeiten, &quot;Sie wünschen&quot;" id="{B9B51309-D148-4332-87C2-07BE32FBCA3B}">
          <p14:sldIdLst>
            <p14:sldId id="257"/>
            <p14:sldId id="271"/>
            <p14:sldId id="275"/>
            <p14:sldId id="276"/>
          </p14:sldIdLst>
        </p14:section>
        <p14:section name="Mehr darüber" id="{2CC34DB2-6590-42C0-AD4B-A04C6060184E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 " lastIdx="5" clrIdx="0">
    <p:extLst>
      <p:ext uri="{19B8F6BF-5375-455C-9EA6-DF929625EA0E}">
        <p15:presenceInfo xmlns:p15="http://schemas.microsoft.com/office/powerpoint/2012/main" userId=" 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726"/>
    <a:srgbClr val="FF9B45"/>
    <a:srgbClr val="DD462F"/>
    <a:srgbClr val="F8CFB6"/>
    <a:srgbClr val="F8CAB6"/>
    <a:srgbClr val="923922"/>
    <a:srgbClr val="404040"/>
    <a:srgbClr val="F5F5F5"/>
    <a:srgbClr val="F2F2F2"/>
    <a:srgbClr val="D2B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7116" autoAdjust="0"/>
  </p:normalViewPr>
  <p:slideViewPr>
    <p:cSldViewPr snapToGrid="0">
      <p:cViewPr varScale="1">
        <p:scale>
          <a:sx n="79" d="100"/>
          <a:sy n="79" d="100"/>
        </p:scale>
        <p:origin x="136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00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D82DB8-5122-469A-9089-0CFF8172BB22}" type="datetime1">
              <a:rPr lang="de-DE" smtClean="0"/>
              <a:t>18.10.2015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040A7-DFCC-4FA1-98B1-D57D296E7EB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9471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fld id="{85BA67AF-CB0B-40FE-833E-0FB808B4E211}" type="datetime1">
              <a:rPr lang="de-DE" smtClean="0"/>
              <a:pPr/>
              <a:t>18.10.2015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e-DE" dirty="0" smtClean="0"/>
              <a:t>Textmasterformat durch Klicken bearbeiten</a:t>
            </a:r>
          </a:p>
          <a:p>
            <a:pPr lvl="1" rtl="0"/>
            <a:r>
              <a:rPr lang="de-DE" dirty="0" smtClean="0"/>
              <a:t>Zweite Ebene</a:t>
            </a:r>
          </a:p>
          <a:p>
            <a:pPr lvl="2" rtl="0"/>
            <a:r>
              <a:rPr lang="de-DE" dirty="0" smtClean="0"/>
              <a:t>Dritte Ebene</a:t>
            </a:r>
          </a:p>
          <a:p>
            <a:pPr lvl="3" rtl="0"/>
            <a:r>
              <a:rPr lang="de-DE" dirty="0" smtClean="0"/>
              <a:t>Vierte Ebene</a:t>
            </a:r>
          </a:p>
          <a:p>
            <a:pPr lvl="4" rtl="0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DF61EA0F-A667-4B49-8422-0062BC55E24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403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de"/>
              <a:t>Klicken Sie im Präsentationsmodus auf die Pfeile, um Links zu folgen.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9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97E9D7E-3FD1-4B3D-BAE4-8A28F1FAD536}" type="datetime1">
              <a:rPr lang="de-DE" smtClean="0"/>
              <a:pPr/>
              <a:t>18.10.2015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 dirty="0" smtClean="0"/>
              <a:t>Textmasterformat durch Klicken bearbeiten</a:t>
            </a:r>
            <a:endParaRPr lang="de-DE" dirty="0"/>
          </a:p>
        </p:txBody>
      </p:sp>
      <p:sp>
        <p:nvSpPr>
          <p:cNvPr id="1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r>
              <a:rPr lang="de-DE" dirty="0" smtClean="0"/>
              <a:t> Textmasterformat durch Klicken bearbeiten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Zweite Ebene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Dritte Ebene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Vierte Ebene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half" idx="2"/>
          </p:nvPr>
        </p:nvSpPr>
        <p:spPr>
          <a:xfrm>
            <a:off x="6942411" y="1828845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445860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de-DE" dirty="0" smtClean="0"/>
              <a:t>25.08.2015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60EDB8-5305-433F-BE41-D7A86D811DB3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9" name="Rechteck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sp>
        <p:nvSpPr>
          <p:cNvPr id="10" name="Rechteck 9"/>
          <p:cNvSpPr/>
          <p:nvPr userDrawn="1"/>
        </p:nvSpPr>
        <p:spPr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1" name="Gerader Verbinder 10"/>
          <p:cNvCxnSpPr/>
          <p:nvPr userDrawn="1"/>
        </p:nvCxnSpPr>
        <p:spPr>
          <a:xfrm>
            <a:off x="604434" y="1061482"/>
            <a:ext cx="4350803" cy="0"/>
          </a:xfrm>
          <a:prstGeom prst="line">
            <a:avLst/>
          </a:prstGeom>
          <a:ln w="28575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2"/>
          <p:cNvSpPr>
            <a:spLocks noGrp="1"/>
          </p:cNvSpPr>
          <p:nvPr>
            <p:ph type="body" idx="1"/>
          </p:nvPr>
        </p:nvSpPr>
        <p:spPr>
          <a:xfrm>
            <a:off x="516711" y="1539506"/>
            <a:ext cx="6267148" cy="641350"/>
          </a:xfrm>
        </p:spPr>
        <p:txBody>
          <a:bodyPr rtlCol="0" anchor="b">
            <a:normAutofit/>
          </a:bodyPr>
          <a:lstStyle>
            <a:lvl1pPr marL="0" indent="0" algn="l" rtl="0">
              <a:buNone/>
              <a:defRPr sz="3600" b="0">
                <a:solidFill>
                  <a:schemeClr val="bg1"/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3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2560639"/>
            <a:ext cx="9442648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r>
              <a:rPr lang="de-DE" dirty="0" smtClean="0"/>
              <a:t> Textmasterformat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 rtl="0"/>
            <a:r>
              <a:rPr lang="de-DE" dirty="0" smtClean="0"/>
              <a:t>Zweite Ebene</a:t>
            </a:r>
          </a:p>
          <a:p>
            <a:pPr lvl="2" rtl="0"/>
            <a:r>
              <a:rPr lang="de-DE" dirty="0" smtClean="0"/>
              <a:t>Dritte Ebene</a:t>
            </a:r>
          </a:p>
          <a:p>
            <a:pPr lvl="3" rtl="0"/>
            <a:r>
              <a:rPr lang="de-DE" dirty="0" smtClean="0"/>
              <a:t>Vierte Ebene</a:t>
            </a:r>
          </a:p>
          <a:p>
            <a:pPr lvl="4" rtl="0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90395-1D99-4E62-B237-BC02BCB6CEA5}" type="datetime1">
              <a:rPr lang="de-DE" smtClean="0"/>
              <a:pPr/>
              <a:t>18.10.2015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3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hyperlink" Target="http://go.microsoft.com/fwlink/?LinkId=623327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838200" y="1164324"/>
            <a:ext cx="10515600" cy="2387600"/>
          </a:xfrm>
        </p:spPr>
        <p:txBody>
          <a:bodyPr rtlCol="0">
            <a:normAutofit/>
          </a:bodyPr>
          <a:lstStyle/>
          <a:p>
            <a:pPr rtl="0"/>
            <a:r>
              <a:rPr lang="de-DE" sz="4800" dirty="0" smtClean="0">
                <a:solidFill>
                  <a:schemeClr val="bg1"/>
                </a:solidFill>
              </a:rPr>
              <a:t>Willkommen bei PowerPoint</a:t>
            </a:r>
            <a:endParaRPr lang="de-DE" sz="4800" dirty="0">
              <a:solidFill>
                <a:schemeClr val="bg1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855620" y="2933105"/>
            <a:ext cx="9582736" cy="113779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de-DE" sz="2400" dirty="0" smtClean="0">
                <a:solidFill>
                  <a:schemeClr val="bg1"/>
                </a:solidFill>
                <a:latin typeface="+mj-lt"/>
              </a:rPr>
              <a:t>Vier Tipps, die Ihnen die Arbeit erleichtern</a:t>
            </a:r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83" y="5209538"/>
            <a:ext cx="2474189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Bild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60" y="1767699"/>
            <a:ext cx="11254120" cy="3235672"/>
          </a:xfrm>
          <a:prstGeom prst="rect">
            <a:avLst/>
          </a:prstGeom>
        </p:spPr>
      </p:pic>
      <p:grpSp>
        <p:nvGrpSpPr>
          <p:cNvPr id="33" name="Gruppe 32"/>
          <p:cNvGrpSpPr/>
          <p:nvPr/>
        </p:nvGrpSpPr>
        <p:grpSpPr>
          <a:xfrm>
            <a:off x="558723" y="4531632"/>
            <a:ext cx="558179" cy="409838"/>
            <a:chOff x="6953426" y="711274"/>
            <a:chExt cx="558179" cy="409838"/>
          </a:xfrm>
        </p:grpSpPr>
        <p:sp>
          <p:nvSpPr>
            <p:cNvPr id="34" name="Ellipse 33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36" name="Gruppe 35"/>
          <p:cNvGrpSpPr/>
          <p:nvPr/>
        </p:nvGrpSpPr>
        <p:grpSpPr>
          <a:xfrm>
            <a:off x="4249102" y="4531632"/>
            <a:ext cx="558179" cy="409838"/>
            <a:chOff x="6953426" y="711274"/>
            <a:chExt cx="558179" cy="409838"/>
          </a:xfrm>
        </p:grpSpPr>
        <p:sp>
          <p:nvSpPr>
            <p:cNvPr id="37" name="Ellipse 36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39" name="Gruppe 38"/>
          <p:cNvGrpSpPr/>
          <p:nvPr/>
        </p:nvGrpSpPr>
        <p:grpSpPr>
          <a:xfrm>
            <a:off x="7930921" y="4531632"/>
            <a:ext cx="558179" cy="409838"/>
            <a:chOff x="6953426" y="711274"/>
            <a:chExt cx="558179" cy="409838"/>
          </a:xfrm>
        </p:grpSpPr>
        <p:sp>
          <p:nvSpPr>
            <p:cNvPr id="40" name="Ellipse 3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42" name="Inhaltsplatzhalter 17"/>
          <p:cNvSpPr txBox="1">
            <a:spLocks/>
          </p:cNvSpPr>
          <p:nvPr/>
        </p:nvSpPr>
        <p:spPr>
          <a:xfrm>
            <a:off x="1066038" y="4571824"/>
            <a:ext cx="2968633" cy="1298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Wechseln Sie zu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Datei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&gt;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Speichern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unter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, und wählen Sie einen </a:t>
            </a:r>
            <a:r>
              <a:rPr lang="de-DE" dirty="0" err="1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OneDrive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- oder SharePoint-Speicherort aus.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3" name="Inhaltsplatzhalter 17"/>
          <p:cNvSpPr txBox="1">
            <a:spLocks/>
          </p:cNvSpPr>
          <p:nvPr/>
        </p:nvSpPr>
        <p:spPr>
          <a:xfrm>
            <a:off x="4747855" y="4571824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Wieder auf der Folie, klicken Sie oben rechts auf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Freigeben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und auf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Personen einladen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, damit sie zusammen mit Ihnen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bearbeiten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können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. </a:t>
            </a:r>
            <a:endParaRPr lang="de-DE" dirty="0">
              <a:solidFill>
                <a:srgbClr val="D24726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4" name="Inhaltsplatzhalter 17"/>
          <p:cNvSpPr txBox="1">
            <a:spLocks/>
          </p:cNvSpPr>
          <p:nvPr/>
        </p:nvSpPr>
        <p:spPr>
          <a:xfrm>
            <a:off x="8429668" y="4571824"/>
            <a:ext cx="3080460" cy="1341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Aktualisieren  Sie mit der Schaltfläche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Speichern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, um die Änderungen sofort zu synchronisieren.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516710" y="443128"/>
            <a:ext cx="9240032" cy="641350"/>
          </a:xfrm>
        </p:spPr>
        <p:txBody>
          <a:bodyPr rtlCol="0">
            <a:normAutofit/>
          </a:bodyPr>
          <a:lstStyle/>
          <a:p>
            <a:pPr lvl="0" rtl="0"/>
            <a:r>
              <a:rPr lang="de-DE" dirty="0" smtClean="0">
                <a:solidFill>
                  <a:srgbClr val="E7E6E6">
                    <a:lumMod val="25000"/>
                  </a:srgbClr>
                </a:solidFill>
              </a:rPr>
              <a:t>Arbeiten Sie zusammen, indem Sie Dateien in der </a:t>
            </a:r>
            <a:r>
              <a:rPr lang="de-DE" dirty="0" err="1" smtClean="0">
                <a:solidFill>
                  <a:srgbClr val="E7E6E6">
                    <a:lumMod val="25000"/>
                  </a:srgbClr>
                </a:solidFill>
              </a:rPr>
              <a:t>Cloud</a:t>
            </a:r>
            <a:r>
              <a:rPr lang="de-DE" dirty="0" smtClean="0">
                <a:solidFill>
                  <a:srgbClr val="E7E6E6">
                    <a:lumMod val="25000"/>
                  </a:srgbClr>
                </a:solidFill>
              </a:rPr>
              <a:t> freigeben</a:t>
            </a:r>
            <a:endParaRPr lang="de-DE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541609" y="1296100"/>
            <a:ext cx="7632756" cy="1678212"/>
          </a:xfrm>
        </p:spPr>
        <p:txBody>
          <a:bodyPr rtlCol="0">
            <a:normAutofit/>
          </a:bodyPr>
          <a:lstStyle/>
          <a:p>
            <a:pPr marL="0" lvl="0" indent="0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Wenn Ihre Präsentation in der </a:t>
            </a:r>
            <a:r>
              <a:rPr lang="de-DE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Cloud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gespeichert ist, kann Ihre Gruppe zur gleichen Zeit daran arbeiten.</a:t>
            </a:r>
            <a:b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Und so funktioniert es: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388" y="2011215"/>
            <a:ext cx="3515763" cy="1742843"/>
          </a:xfrm>
          <a:prstGeom prst="rect">
            <a:avLst/>
          </a:prstGeom>
        </p:spPr>
      </p:pic>
      <p:pic>
        <p:nvPicPr>
          <p:cNvPr id="25" name="Bild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24"/>
          <a:stretch/>
        </p:blipFill>
        <p:spPr>
          <a:xfrm>
            <a:off x="3655591" y="2921876"/>
            <a:ext cx="3515762" cy="1571630"/>
          </a:xfrm>
          <a:prstGeom prst="rect">
            <a:avLst/>
          </a:prstGeom>
        </p:spPr>
      </p:pic>
      <p:pic>
        <p:nvPicPr>
          <p:cNvPr id="26" name="Bild 2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5"/>
          <a:stretch/>
        </p:blipFill>
        <p:spPr>
          <a:xfrm>
            <a:off x="3654238" y="4393580"/>
            <a:ext cx="3512877" cy="1574145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11" y="443128"/>
            <a:ext cx="6650404" cy="641350"/>
          </a:xfrm>
        </p:spPr>
        <p:txBody>
          <a:bodyPr rtlCol="0">
            <a:normAutofit fontScale="85000" lnSpcReduction="10000"/>
          </a:bodyPr>
          <a:lstStyle/>
          <a:p>
            <a:pPr rtl="0"/>
            <a:r>
              <a:rPr lang="de-DE" sz="2800" dirty="0" smtClean="0"/>
              <a:t>Beginnen Sie mit einem Diagramm in PowerPoint</a:t>
            </a:r>
            <a:endParaRPr lang="de-DE" sz="2800" dirty="0"/>
          </a:p>
        </p:txBody>
      </p:sp>
      <p:sp>
        <p:nvSpPr>
          <p:cNvPr id="18" name="Inhaltsplatzhalter 17"/>
          <p:cNvSpPr>
            <a:spLocks noGrp="1"/>
          </p:cNvSpPr>
          <p:nvPr>
            <p:ph sz="half" idx="2"/>
          </p:nvPr>
        </p:nvSpPr>
        <p:spPr/>
        <p:txBody>
          <a:bodyPr rtlCol="0"/>
          <a:lstStyle/>
          <a:p>
            <a:pPr marL="0" indent="0" algn="ctr" rtl="0">
              <a:spcAft>
                <a:spcPts val="2000"/>
              </a:spcAft>
              <a:buNone/>
            </a:pPr>
            <a:endParaRPr lang="de-DE" dirty="0" smtClean="0"/>
          </a:p>
          <a:p>
            <a:pPr marL="0" indent="0" algn="ctr" rtl="0">
              <a:spcAft>
                <a:spcPts val="2000"/>
              </a:spcAft>
              <a:buNone/>
            </a:pPr>
            <a:endParaRPr lang="de-DE" dirty="0" smtClean="0"/>
          </a:p>
          <a:p>
            <a:pPr marL="0" indent="0" algn="ctr" rtl="0">
              <a:spcAft>
                <a:spcPts val="2000"/>
              </a:spcAft>
              <a:buNone/>
            </a:pPr>
            <a:endParaRPr lang="de-DE" dirty="0" smtClean="0"/>
          </a:p>
          <a:p>
            <a:pPr marL="0" indent="0" algn="ctr" rtl="0">
              <a:spcAft>
                <a:spcPts val="2000"/>
              </a:spcAft>
              <a:buNone/>
            </a:pPr>
            <a:r>
              <a:rPr lang="de-DE" dirty="0" smtClean="0"/>
              <a:t>HIER WIRD DAS DIAGRAMM EINGEFÜGT</a:t>
            </a:r>
            <a:endParaRPr lang="de-DE" dirty="0"/>
          </a:p>
        </p:txBody>
      </p:sp>
      <p:grpSp>
        <p:nvGrpSpPr>
          <p:cNvPr id="4" name="Gruppe 3"/>
          <p:cNvGrpSpPr/>
          <p:nvPr/>
        </p:nvGrpSpPr>
        <p:grpSpPr>
          <a:xfrm>
            <a:off x="558723" y="2469763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509955"/>
            <a:ext cx="3085417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Wählen Sie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Diagramm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auf der Registerkarte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Einfügen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aus.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  <a:cs typeface="Segoe UI"/>
            </a:endParaRP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239215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260552"/>
            <a:ext cx="2664846" cy="1514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Wählen Sie ein Diagramm aus, und wählen Sie dann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OK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aus. Beobachten Sie, wie das Diagramm aktualisiert wird, wenn Sie Änderungen an den Daten vornehmen.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  <a:cs typeface="Segoe UI"/>
            </a:endParaRP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586353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76799" y="4602642"/>
            <a:ext cx="2390246" cy="1279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Schließen Sie das Arbeitsblatt, und passen Sie dann die Größe und Platzierung des Diagramms an.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5" name="Inhaltsplatzhalter 17"/>
          <p:cNvSpPr txBox="1">
            <a:spLocks/>
          </p:cNvSpPr>
          <p:nvPr/>
        </p:nvSpPr>
        <p:spPr>
          <a:xfrm>
            <a:off x="1086313" y="5816244"/>
            <a:ext cx="5286207" cy="882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Tipp: 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Sehen Sie sich alle neuen Diagramme an, </a:t>
            </a:r>
            <a:b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einschließlich </a:t>
            </a:r>
            <a:r>
              <a:rPr lang="de-DE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Sunburst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– hervorragend für die Darstellung von Hierarchien.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830911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 smtClean="0"/>
              <a:t>Sie brauchen nicht zu einer Tabellenkalkulation zu wechseln, um Diagramme für Ihre Folien zu erstellen. Erstellen Sie stattdessen visuelle Darstellungen von Daten direkt in PowerPoint.</a:t>
            </a:r>
            <a:br>
              <a:rPr lang="de-DE" dirty="0" smtClean="0"/>
            </a:br>
            <a:r>
              <a:rPr lang="de-DE" dirty="0" smtClean="0"/>
              <a:t>Probieren Sie es aus:</a:t>
            </a:r>
            <a:endParaRPr lang="de-DE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73" y="5889589"/>
            <a:ext cx="409838" cy="4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1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10" y="443128"/>
            <a:ext cx="5598339" cy="641350"/>
          </a:xfrm>
        </p:spPr>
        <p:txBody>
          <a:bodyPr rtlCol="0">
            <a:normAutofit fontScale="92500"/>
          </a:bodyPr>
          <a:lstStyle/>
          <a:p>
            <a:pPr lvl="0" rtl="0"/>
            <a:r>
              <a:rPr lang="de-DE" dirty="0" smtClean="0">
                <a:solidFill>
                  <a:srgbClr val="E7E6E6">
                    <a:lumMod val="25000"/>
                  </a:srgbClr>
                </a:solidFill>
              </a:rPr>
              <a:t>Mit "Sie wünschen" sind Sie sofort ein Experte</a:t>
            </a:r>
            <a:endParaRPr lang="de-DE" dirty="0">
              <a:solidFill>
                <a:srgbClr val="E7E6E6">
                  <a:lumMod val="25000"/>
                </a:srgbClr>
              </a:solidFill>
            </a:endParaRPr>
          </a:p>
        </p:txBody>
      </p:sp>
      <p:grpSp>
        <p:nvGrpSpPr>
          <p:cNvPr id="4" name="Gruppe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628509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512763" rtl="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Wählen Sie auf der rechten Seite </a:t>
            </a:r>
            <a:r>
              <a:rPr lang="de-DE" dirty="0" smtClean="0">
                <a:solidFill>
                  <a:srgbClr val="404040"/>
                </a:solidFill>
              </a:rPr>
              <a:t>das Bild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aus.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Geben Sie im Feld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Sie wünschen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de-DE" i="1" dirty="0" smtClean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Animation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ein, und wählen Sie dann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Animation hinzufügen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aus.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60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12763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Wählen Sie einen Animationseffekt aus, wie etwa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Zoom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, und sehen Sie, </a:t>
            </a:r>
            <a:b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was passiert.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Über das Feld "Sie wünschen" finden Sie bei Bedarf den passenden Befehl, </a:t>
            </a:r>
            <a:b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wodurch Sie Zeit sparen und sich auf Ihre Arbeit konzentrieren können.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Probieren Sie es aus:</a:t>
            </a:r>
            <a:endParaRPr lang="de-DE" dirty="0"/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pic>
        <p:nvPicPr>
          <p:cNvPr id="24" name="Bild 2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61835" flipH="1">
            <a:off x="6740574" y="1787378"/>
            <a:ext cx="851862" cy="939987"/>
          </a:xfrm>
          <a:prstGeom prst="rect">
            <a:avLst/>
          </a:prstGeom>
        </p:spPr>
      </p:pic>
      <p:sp>
        <p:nvSpPr>
          <p:cNvPr id="25" name="Textfeld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0">
              <a:spcBef>
                <a:spcPts val="0"/>
              </a:spcBef>
              <a:spcAft>
                <a:spcPts val="200"/>
              </a:spcAft>
              <a:tabLst>
                <a:tab pos="4931410" algn="l"/>
              </a:tabLst>
            </a:pPr>
            <a:r>
              <a:rPr lang="de-DE" sz="1200" b="1" kern="1000" spc="100" dirty="0" smtClean="0">
                <a:ln>
                  <a:noFill/>
                </a:ln>
                <a:solidFill>
                  <a:srgbClr val="D24726"/>
                </a:solidFill>
                <a:effectLst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lang="de-DE" sz="1200" b="1" kern="1400" dirty="0">
              <a:solidFill>
                <a:srgbClr val="D24726"/>
              </a:solidFill>
              <a:effectLst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87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66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Bild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08" y="2144574"/>
            <a:ext cx="11129521" cy="3198056"/>
          </a:xfrm>
          <a:prstGeom prst="rect">
            <a:avLst/>
          </a:prstGeom>
        </p:spPr>
      </p:pic>
      <p:grpSp>
        <p:nvGrpSpPr>
          <p:cNvPr id="33" name="Gruppe 32"/>
          <p:cNvGrpSpPr/>
          <p:nvPr/>
        </p:nvGrpSpPr>
        <p:grpSpPr>
          <a:xfrm>
            <a:off x="558723" y="5233381"/>
            <a:ext cx="558179" cy="409838"/>
            <a:chOff x="6953426" y="711274"/>
            <a:chExt cx="558179" cy="409838"/>
          </a:xfrm>
        </p:grpSpPr>
        <p:sp>
          <p:nvSpPr>
            <p:cNvPr id="34" name="Ellipse 33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36" name="Gruppe 35"/>
          <p:cNvGrpSpPr/>
          <p:nvPr/>
        </p:nvGrpSpPr>
        <p:grpSpPr>
          <a:xfrm>
            <a:off x="4051135" y="5233381"/>
            <a:ext cx="558179" cy="409838"/>
            <a:chOff x="6953426" y="711274"/>
            <a:chExt cx="558179" cy="409838"/>
          </a:xfrm>
        </p:grpSpPr>
        <p:sp>
          <p:nvSpPr>
            <p:cNvPr id="37" name="Ellipse 36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39" name="Gruppe 38"/>
          <p:cNvGrpSpPr/>
          <p:nvPr/>
        </p:nvGrpSpPr>
        <p:grpSpPr>
          <a:xfrm>
            <a:off x="7930921" y="5233381"/>
            <a:ext cx="558179" cy="409838"/>
            <a:chOff x="6953426" y="711274"/>
            <a:chExt cx="558179" cy="409838"/>
          </a:xfrm>
        </p:grpSpPr>
        <p:sp>
          <p:nvSpPr>
            <p:cNvPr id="40" name="Ellipse 3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42" name="Inhaltsplatzhalter 17"/>
          <p:cNvSpPr txBox="1">
            <a:spLocks/>
          </p:cNvSpPr>
          <p:nvPr/>
        </p:nvSpPr>
        <p:spPr>
          <a:xfrm>
            <a:off x="1066038" y="5273573"/>
            <a:ext cx="2919669" cy="1298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Klicken Sie mit der rechten Maustaste auf das Wort </a:t>
            </a:r>
            <a:r>
              <a:rPr lang="de-DE" i="1" dirty="0" smtClean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in der folgenden Formulierung: </a:t>
            </a:r>
            <a:r>
              <a:rPr lang="de-DE" sz="1800" dirty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office </a:t>
            </a:r>
            <a:r>
              <a:rPr lang="de-DE" sz="1800" dirty="0" err="1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furniture</a:t>
            </a:r>
            <a:endParaRPr lang="de-DE" sz="1800" dirty="0">
              <a:solidFill>
                <a:prstClr val="black">
                  <a:lumMod val="75000"/>
                  <a:lumOff val="25000"/>
                </a:prstClr>
              </a:solidFill>
              <a:cs typeface="Segoe UI"/>
            </a:endParaRPr>
          </a:p>
        </p:txBody>
      </p:sp>
      <p:sp>
        <p:nvSpPr>
          <p:cNvPr id="43" name="Inhaltsplatzhalter 17"/>
          <p:cNvSpPr txBox="1">
            <a:spLocks/>
          </p:cNvSpPr>
          <p:nvPr/>
        </p:nvSpPr>
        <p:spPr>
          <a:xfrm>
            <a:off x="4549883" y="5273573"/>
            <a:ext cx="3304340" cy="1324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Wählen Sie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Intelligente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Segoe UI"/>
              </a:rPr>
              <a:t>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Suche</a:t>
            </a:r>
            <a:r>
              <a:rPr lang="de-DE" dirty="0" smtClean="0"/>
              <a:t> aus, und beachten Sie, dass die Ergebnisse sich auf den Kontext dieser Formulierung anstatt auf </a:t>
            </a:r>
            <a:r>
              <a:rPr lang="de-DE" sz="1800" dirty="0" smtClean="0"/>
              <a:t>Microsoft Office-Apps</a:t>
            </a:r>
            <a:r>
              <a:rPr lang="de-DE" dirty="0" smtClean="0"/>
              <a:t> beziehen.</a:t>
            </a:r>
            <a:endParaRPr lang="de-DE" dirty="0">
              <a:solidFill>
                <a:srgbClr val="D24726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4" name="Inhaltsplatzhalter 17"/>
          <p:cNvSpPr txBox="1">
            <a:spLocks/>
          </p:cNvSpPr>
          <p:nvPr/>
        </p:nvSpPr>
        <p:spPr>
          <a:xfrm>
            <a:off x="8429668" y="5273573"/>
            <a:ext cx="3265904" cy="1890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rtl="0">
              <a:spcAft>
                <a:spcPts val="2000"/>
              </a:spcAft>
              <a:buNone/>
            </a:pPr>
            <a:r>
              <a:rPr lang="de-DE" dirty="0" smtClean="0"/>
              <a:t>Probieren Sie nur so zum Spaß das Intelligente Nachschlagen erneut aus, indem Sie in Schritt 2 auf das Wort </a:t>
            </a:r>
            <a:r>
              <a:rPr lang="de-DE" i="1" dirty="0" smtClean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</a:t>
            </a:r>
            <a:r>
              <a:rPr lang="de-DE" dirty="0" smtClean="0"/>
              <a:t> klicken.</a:t>
            </a:r>
          </a:p>
          <a:p>
            <a:pPr marL="0" indent="0" rtl="0">
              <a:spcAft>
                <a:spcPts val="2000"/>
              </a:spcAft>
              <a:buNone/>
            </a:pP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516710" y="443128"/>
            <a:ext cx="6118005" cy="641350"/>
          </a:xfrm>
        </p:spPr>
        <p:txBody>
          <a:bodyPr rtlCol="0">
            <a:normAutofit fontScale="92500"/>
          </a:bodyPr>
          <a:lstStyle/>
          <a:p>
            <a:pPr rtl="0"/>
            <a:r>
              <a:rPr lang="de-DE" dirty="0" smtClean="0"/>
              <a:t>Recherchieren Sie, ohne Ihre Folien zu verlassen</a:t>
            </a:r>
            <a:endParaRPr lang="de-DE" dirty="0"/>
          </a:p>
        </p:txBody>
      </p:sp>
      <p:sp>
        <p:nvSpPr>
          <p:cNvPr id="16" name="Inhaltsplatzhalter 17"/>
          <p:cNvSpPr txBox="1">
            <a:spLocks/>
          </p:cNvSpPr>
          <p:nvPr/>
        </p:nvSpPr>
        <p:spPr>
          <a:xfrm>
            <a:off x="541609" y="1296100"/>
            <a:ext cx="6093106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de-DE" dirty="0" smtClean="0"/>
              <a:t>Das intelligente Nachschlagen bringt Rechercheergebnisse direkt in PowerPoint.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Probieren Sie es </a:t>
            </a:r>
            <a:r>
              <a:rPr lang="de-DE" dirty="0"/>
              <a:t>aus (Beispiel auf Englisch):</a:t>
            </a:r>
          </a:p>
        </p:txBody>
      </p:sp>
    </p:spTree>
    <p:extLst>
      <p:ext uri="{BB962C8B-B14F-4D97-AF65-F5344CB8AC3E}">
        <p14:creationId xmlns:p14="http://schemas.microsoft.com/office/powerpoint/2010/main" val="176932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516711" y="1539506"/>
            <a:ext cx="9108552" cy="641350"/>
          </a:xfrm>
        </p:spPr>
        <p:txBody>
          <a:bodyPr rtlCol="0"/>
          <a:lstStyle/>
          <a:p>
            <a:pPr rtl="0"/>
            <a:r>
              <a:rPr lang="de-DE" dirty="0" smtClean="0"/>
              <a:t>Weitere Fragen zu PowerPoint?</a:t>
            </a:r>
            <a:endParaRPr lang="de-DE" dirty="0"/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473" y="2457909"/>
            <a:ext cx="1269672" cy="1189747"/>
          </a:xfrm>
          <a:prstGeom prst="rect">
            <a:avLst/>
          </a:prstGeom>
        </p:spPr>
      </p:pic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541611" y="2778542"/>
            <a:ext cx="7753977" cy="3282893"/>
          </a:xfrm>
        </p:spPr>
        <p:txBody>
          <a:bodyPr rtlCol="0">
            <a:normAutofit/>
          </a:bodyPr>
          <a:lstStyle/>
          <a:p>
            <a:pPr marL="0" indent="0" rtl="0">
              <a:lnSpc>
                <a:spcPts val="3600"/>
              </a:lnSpc>
              <a:buNone/>
            </a:pPr>
            <a:r>
              <a:rPr lang="de-DE" sz="2000" dirty="0" smtClean="0"/>
              <a:t>Tippen Sie auf Schaltfläche </a:t>
            </a:r>
            <a:r>
              <a:rPr lang="de-DE" sz="2000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Sie wünschen</a:t>
            </a:r>
            <a:r>
              <a:rPr lang="de-DE" sz="2000" dirty="0" smtClean="0"/>
              <a:t>,                 und geben Sie den gewünschten Suchbegriff ein.</a:t>
            </a:r>
            <a:br>
              <a:rPr lang="de-DE" sz="2000" dirty="0" smtClean="0"/>
            </a:br>
            <a:endParaRPr lang="de-DE" sz="2000" dirty="0" smtClean="0"/>
          </a:p>
          <a:p>
            <a:pPr marL="0" indent="0" rtl="0">
              <a:lnSpc>
                <a:spcPts val="3600"/>
              </a:lnSpc>
              <a:buNone/>
            </a:pPr>
            <a:r>
              <a:rPr lang="de-DE" sz="2000" dirty="0" smtClean="0"/>
              <a:t>Wechseln Sie zur kostenlosen PowerPoint-Schulung.</a:t>
            </a:r>
          </a:p>
          <a:p>
            <a:pPr marL="0" indent="0" rtl="0">
              <a:lnSpc>
                <a:spcPts val="3600"/>
              </a:lnSpc>
              <a:buNone/>
            </a:pPr>
            <a:endParaRPr lang="de-DE" sz="2000" dirty="0"/>
          </a:p>
        </p:txBody>
      </p:sp>
      <p:pic>
        <p:nvPicPr>
          <p:cNvPr id="4" name="Bild 3" descr="WEP_Desktop_RibbonSetup030a-2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125" y="2925726"/>
            <a:ext cx="3192019" cy="1090528"/>
          </a:xfrm>
          <a:prstGeom prst="rect">
            <a:avLst/>
          </a:prstGeom>
        </p:spPr>
      </p:pic>
      <p:pic>
        <p:nvPicPr>
          <p:cNvPr id="7" name="Bild 6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213" y="4419988"/>
            <a:ext cx="661940" cy="66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502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llkommenDo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come_to_PowerPoint.potx" id="{F93BBB4F-1D20-41D6-A027-8949D0EF77F6}" vid="{5C71692A-1EFF-4F48-9090-0551B78CAC59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Willkommen bei PowerPoint</Template>
  <TotalTime>0</TotalTime>
  <Words>399</Words>
  <Application>Microsoft Office PowerPoint</Application>
  <PresentationFormat>Breitbild</PresentationFormat>
  <Paragraphs>47</Paragraphs>
  <Slides>6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4" baseType="lpstr">
      <vt:lpstr>Arial</vt:lpstr>
      <vt:lpstr>Calibri</vt:lpstr>
      <vt:lpstr>Segoe UI</vt:lpstr>
      <vt:lpstr>Segoe UI Light</vt:lpstr>
      <vt:lpstr>Segoe UI Semibold</vt:lpstr>
      <vt:lpstr>SimHei</vt:lpstr>
      <vt:lpstr>Times New Roman</vt:lpstr>
      <vt:lpstr>WillkommenDok</vt:lpstr>
      <vt:lpstr>Willkommen bei PowerPoint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Willkommen bei PowerPoint</dc:title>
  <dc:creator>ALGE</dc:creator>
  <cp:keywords/>
  <cp:lastModifiedBy>ALGE</cp:lastModifiedBy>
  <cp:revision>1</cp:revision>
  <dcterms:created xsi:type="dcterms:W3CDTF">2015-10-18T15:45:50Z</dcterms:created>
  <dcterms:modified xsi:type="dcterms:W3CDTF">2015-10-18T15:47:46Z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TM10001108</vt:lpwstr>
  </property>
</Properties>
</file>